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4" d="100"/>
          <a:sy n="194" d="100"/>
        </p:scale>
        <p:origin x="3294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c7057eb7a5_1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c7057eb7a5_1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c706c2c81b_0_7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c706c2c81b_0_7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c706c2c81b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c706c2c81b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c706c2c81b_0_7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c706c2c81b_0_7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c706c2c81b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c706c2c81b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c706c2c81b_0_7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c706c2c81b_0_7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c7057eb7a5_5_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c7057eb7a5_5_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c7057eb7a5_19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c7057eb7a5_19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c706c2c81b_0_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c706c2c81b_0_7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c7057eb7a5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c7057eb7a5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c7057eb7a5_1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c7057eb7a5_1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2294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apt0shka.github.io/SE-practice-templat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184000" cy="17645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b="1" dirty="0">
                <a:latin typeface="Arial"/>
                <a:ea typeface="Arial"/>
                <a:cs typeface="Arial"/>
                <a:sym typeface="Arial"/>
              </a:rPr>
              <a:t>ЦИФРОВА АГОНІЯ</a:t>
            </a:r>
            <a:endParaRPr lang="ru-RU" sz="6000"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3537150" y="3269225"/>
            <a:ext cx="5562300" cy="14733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600" dirty="0">
                <a:latin typeface="Arial"/>
                <a:ea typeface="Arial"/>
                <a:cs typeface="Arial"/>
                <a:sym typeface="Arial"/>
              </a:rPr>
              <a:t>Браузерна гра у стилі кіберпанку‎ </a:t>
            </a:r>
            <a:br>
              <a:rPr lang="ru" sz="1600" dirty="0">
                <a:latin typeface="Arial"/>
                <a:ea typeface="Arial"/>
                <a:cs typeface="Arial"/>
                <a:sym typeface="Arial"/>
              </a:rPr>
            </a:br>
            <a:r>
              <a:rPr lang="ru" sz="1500" dirty="0">
                <a:latin typeface="Arial"/>
                <a:ea typeface="Arial"/>
                <a:cs typeface="Arial"/>
                <a:sym typeface="Arial"/>
              </a:rPr>
              <a:t>Команда: «</a:t>
            </a:r>
            <a:r>
              <a:rPr lang="ru" sz="1500" b="1" dirty="0">
                <a:latin typeface="Arial"/>
                <a:ea typeface="Arial"/>
                <a:cs typeface="Arial"/>
                <a:sym typeface="Arial"/>
              </a:rPr>
              <a:t>Одинадцять друзів Оушена</a:t>
            </a:r>
            <a:r>
              <a:rPr lang="ru" sz="1500" dirty="0">
                <a:latin typeface="Arial"/>
                <a:ea typeface="Arial"/>
                <a:cs typeface="Arial"/>
                <a:sym typeface="Arial"/>
              </a:rPr>
              <a:t>»</a:t>
            </a:r>
            <a:endParaRPr sz="15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5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 sz="1100" dirty="0">
                <a:latin typeface="Arial"/>
                <a:ea typeface="Arial"/>
                <a:cs typeface="Arial"/>
                <a:sym typeface="Arial"/>
              </a:rPr>
              <a:t>Проект розроблено для практики </a:t>
            </a:r>
            <a:br>
              <a:rPr lang="ru" sz="1100" dirty="0">
                <a:latin typeface="Arial"/>
                <a:ea typeface="Arial"/>
                <a:cs typeface="Arial"/>
                <a:sym typeface="Arial"/>
              </a:rPr>
            </a:br>
            <a:r>
              <a:rPr lang="ru" sz="1100" dirty="0">
                <a:latin typeface="Arial"/>
                <a:ea typeface="Arial"/>
                <a:cs typeface="Arial"/>
                <a:sym typeface="Arial"/>
              </a:rPr>
              <a:t>з "Технологі</a:t>
            </a:r>
            <a:r>
              <a:rPr lang="ru-RU" sz="1100" dirty="0">
                <a:latin typeface="Arial"/>
                <a:ea typeface="Arial"/>
                <a:cs typeface="Arial"/>
                <a:sym typeface="Arial"/>
              </a:rPr>
              <a:t>й</a:t>
            </a:r>
            <a:r>
              <a:rPr lang="ru" sz="1100" dirty="0">
                <a:latin typeface="Arial"/>
                <a:ea typeface="Arial"/>
                <a:cs typeface="Arial"/>
                <a:sym typeface="Arial"/>
              </a:rPr>
              <a:t> розробки програмного забезпечення" </a:t>
            </a:r>
            <a:br>
              <a:rPr lang="ru" sz="1100" dirty="0">
                <a:latin typeface="Arial"/>
                <a:ea typeface="Arial"/>
                <a:cs typeface="Arial"/>
                <a:sym typeface="Arial"/>
              </a:rPr>
            </a:br>
            <a:r>
              <a:rPr lang="ru" sz="1100" dirty="0">
                <a:latin typeface="Arial"/>
                <a:ea typeface="Arial"/>
                <a:cs typeface="Arial"/>
                <a:sym typeface="Arial"/>
              </a:rPr>
              <a:t>здобувачами освіти 34 групи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5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15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>
            <a:spLocks noGrp="1"/>
          </p:cNvSpPr>
          <p:nvPr>
            <p:ph type="title"/>
          </p:nvPr>
        </p:nvSpPr>
        <p:spPr>
          <a:xfrm>
            <a:off x="1233591" y="76160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Arial"/>
                <a:ea typeface="Arial"/>
                <a:cs typeface="Arial"/>
                <a:sym typeface="Arial"/>
              </a:rPr>
              <a:t>СПЕЦІАЛІСТИ З РОЗГОРТАННЯ</a:t>
            </a:r>
          </a:p>
        </p:txBody>
      </p:sp>
      <p:sp>
        <p:nvSpPr>
          <p:cNvPr id="199" name="Google Shape;199;p22"/>
          <p:cNvSpPr txBox="1">
            <a:spLocks noGrp="1"/>
          </p:cNvSpPr>
          <p:nvPr>
            <p:ph type="body" idx="1"/>
          </p:nvPr>
        </p:nvSpPr>
        <p:spPr>
          <a:xfrm>
            <a:off x="1297500" y="1721300"/>
            <a:ext cx="6720706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ru" sz="2400" dirty="0">
                <a:latin typeface="Arial"/>
                <a:ea typeface="Arial"/>
                <a:cs typeface="Arial"/>
                <a:sym typeface="Arial"/>
              </a:rPr>
              <a:t>розгортання гри в GitHub Pages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ru" sz="2400" dirty="0">
                <a:latin typeface="Arial"/>
                <a:ea typeface="Arial"/>
                <a:cs typeface="Arial"/>
                <a:sym typeface="Arial"/>
              </a:rPr>
              <a:t>участь в оцінюванні ризиків, створенні плану керування ризиками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ru" sz="2400" dirty="0">
                <a:latin typeface="Arial"/>
                <a:ea typeface="Arial"/>
                <a:cs typeface="Arial"/>
                <a:sym typeface="Arial"/>
              </a:rPr>
              <a:t>документація процесу розгортання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684075" y="2094950"/>
            <a:ext cx="52842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4800" b="1" dirty="0">
                <a:latin typeface="Arial"/>
                <a:ea typeface="Arial"/>
                <a:cs typeface="Arial"/>
                <a:sym typeface="Arial"/>
              </a:rPr>
              <a:t>Є ПИТАННЯ?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ctrTitle"/>
          </p:nvPr>
        </p:nvSpPr>
        <p:spPr>
          <a:xfrm>
            <a:off x="3372464" y="1651819"/>
            <a:ext cx="5182185" cy="20165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1" dirty="0">
                <a:latin typeface="Arial"/>
                <a:ea typeface="Arial"/>
                <a:cs typeface="Arial"/>
                <a:sym typeface="Arial"/>
              </a:rPr>
              <a:t>ДЯКУЄМО </a:t>
            </a:r>
            <a:br>
              <a:rPr lang="en-US" sz="4400" b="1" dirty="0">
                <a:latin typeface="Arial"/>
                <a:ea typeface="Arial"/>
                <a:cs typeface="Arial"/>
                <a:sym typeface="Arial"/>
              </a:rPr>
            </a:br>
            <a:r>
              <a:rPr lang="ru-RU" sz="4400" b="1" dirty="0">
                <a:latin typeface="Arial"/>
                <a:ea typeface="Arial"/>
                <a:cs typeface="Arial"/>
                <a:sym typeface="Arial"/>
              </a:rPr>
              <a:t>ЗА УВАГУ!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5290" y="931359"/>
            <a:ext cx="7038900" cy="5359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Arial"/>
                <a:ea typeface="Arial"/>
                <a:cs typeface="Arial"/>
                <a:sym typeface="Arial"/>
              </a:rPr>
              <a:t>ПРО ПРОЕКТ</a:t>
            </a:r>
          </a:p>
        </p:txBody>
      </p:sp>
      <p:sp>
        <p:nvSpPr>
          <p:cNvPr id="142" name="Google Shape;142;p14"/>
          <p:cNvSpPr txBox="1">
            <a:spLocks noGrp="1"/>
          </p:cNvSpPr>
          <p:nvPr>
            <p:ph type="body" idx="1"/>
          </p:nvPr>
        </p:nvSpPr>
        <p:spPr>
          <a:xfrm>
            <a:off x="1155290" y="1558412"/>
            <a:ext cx="6936160" cy="3233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lnSpc>
                <a:spcPct val="105000"/>
              </a:lnSpc>
              <a:buNone/>
            </a:pPr>
            <a:r>
              <a:rPr lang="ru" sz="1800" dirty="0">
                <a:latin typeface="Arial"/>
                <a:cs typeface="Arial"/>
                <a:sym typeface="Arial"/>
              </a:rPr>
              <a:t>Завдання: </a:t>
            </a:r>
          </a:p>
          <a:p>
            <a:pPr marL="285750" indent="-285750">
              <a:lnSpc>
                <a:spcPct val="105000"/>
              </a:lnSpc>
            </a:pPr>
            <a:r>
              <a:rPr lang="ru" sz="1800" dirty="0">
                <a:latin typeface="Arial"/>
                <a:cs typeface="Arial"/>
                <a:sym typeface="Arial"/>
              </a:rPr>
              <a:t>створити браузерну гру у стилі кіберпанку</a:t>
            </a:r>
          </a:p>
          <a:p>
            <a:pPr marL="285750" indent="-285750">
              <a:lnSpc>
                <a:spcPct val="105000"/>
              </a:lnSpc>
            </a:pPr>
            <a:r>
              <a:rPr lang="ru-RU" sz="1800" dirty="0">
                <a:latin typeface="Arial"/>
                <a:cs typeface="Arial"/>
                <a:sym typeface="Arial"/>
              </a:rPr>
              <a:t>р</a:t>
            </a:r>
            <a:r>
              <a:rPr lang="ru" sz="1800" dirty="0">
                <a:latin typeface="Arial"/>
                <a:cs typeface="Arial"/>
                <a:sym typeface="Arial"/>
              </a:rPr>
              <a:t>еклама спец</a:t>
            </a:r>
            <a:r>
              <a:rPr lang="uk-UA" sz="1800" dirty="0" err="1">
                <a:latin typeface="Arial"/>
                <a:cs typeface="Arial"/>
                <a:sym typeface="Arial"/>
              </a:rPr>
              <a:t>іальності</a:t>
            </a:r>
            <a:r>
              <a:rPr lang="uk-UA" sz="1800" dirty="0">
                <a:latin typeface="Arial"/>
                <a:cs typeface="Arial"/>
                <a:sym typeface="Arial"/>
              </a:rPr>
              <a:t> </a:t>
            </a:r>
            <a:r>
              <a:rPr lang="ru" sz="1800" dirty="0">
                <a:latin typeface="Arial"/>
                <a:cs typeface="Arial"/>
                <a:sym typeface="Arial"/>
              </a:rPr>
              <a:t>для абітурієнтів</a:t>
            </a: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sz="18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В</a:t>
            </a:r>
            <a:r>
              <a:rPr lang="ru-RU" sz="1800" dirty="0" err="1">
                <a:latin typeface="Arial"/>
                <a:ea typeface="Arial"/>
                <a:cs typeface="Arial"/>
                <a:sym typeface="Arial"/>
              </a:rPr>
              <a:t>икористано</a:t>
            </a: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: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мова програмування С# та IDE Visual Studio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ігровий рушій Unity: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WebGL API 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GitHub Pages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1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1776" y="558057"/>
            <a:ext cx="1455100" cy="145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3671" y="1155394"/>
            <a:ext cx="2914676" cy="1650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5301" y="1153617"/>
            <a:ext cx="2951012" cy="165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2900" y="3349875"/>
            <a:ext cx="2936218" cy="16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62700" y="3349900"/>
            <a:ext cx="2936218" cy="1652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48;p15">
            <a:extLst>
              <a:ext uri="{FF2B5EF4-FFF2-40B4-BE49-F238E27FC236}">
                <a16:creationId xmlns:a16="http://schemas.microsoft.com/office/drawing/2014/main" id="{FD6BD568-B029-4AE1-626A-597AE82E47A3}"/>
              </a:ext>
            </a:extLst>
          </p:cNvPr>
          <p:cNvSpPr txBox="1">
            <a:spLocks/>
          </p:cNvSpPr>
          <p:nvPr/>
        </p:nvSpPr>
        <p:spPr>
          <a:xfrm>
            <a:off x="1381140" y="195794"/>
            <a:ext cx="7038900" cy="846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ru-RU" sz="4000" b="1" dirty="0">
                <a:latin typeface="Arial"/>
                <a:ea typeface="Arial"/>
                <a:cs typeface="Arial"/>
                <a:sym typeface="Arial"/>
              </a:rPr>
              <a:t>ДЕМО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5ACF7F2-B058-317C-259A-E446D210D4EA}"/>
              </a:ext>
            </a:extLst>
          </p:cNvPr>
          <p:cNvSpPr/>
          <p:nvPr/>
        </p:nvSpPr>
        <p:spPr>
          <a:xfrm>
            <a:off x="4572000" y="1804219"/>
            <a:ext cx="358877" cy="49652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ADD449F-A8DC-315C-224C-2041416CF8F8}"/>
              </a:ext>
            </a:extLst>
          </p:cNvPr>
          <p:cNvSpPr/>
          <p:nvPr/>
        </p:nvSpPr>
        <p:spPr>
          <a:xfrm rot="8537138">
            <a:off x="4515019" y="2940185"/>
            <a:ext cx="471948" cy="37854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21FCF7E-EBA2-A863-E67A-697BD976C7CF}"/>
              </a:ext>
            </a:extLst>
          </p:cNvPr>
          <p:cNvSpPr/>
          <p:nvPr/>
        </p:nvSpPr>
        <p:spPr>
          <a:xfrm>
            <a:off x="4541713" y="3991896"/>
            <a:ext cx="358877" cy="49652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6"/>
          <p:cNvSpPr txBox="1">
            <a:spLocks noGrp="1"/>
          </p:cNvSpPr>
          <p:nvPr>
            <p:ph type="title"/>
          </p:nvPr>
        </p:nvSpPr>
        <p:spPr>
          <a:xfrm>
            <a:off x="1253613" y="898714"/>
            <a:ext cx="7038900" cy="6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Arial"/>
                <a:ea typeface="Arial"/>
                <a:cs typeface="Arial"/>
                <a:sym typeface="Arial"/>
              </a:rPr>
              <a:t>ХТО МИ?</a:t>
            </a:r>
          </a:p>
        </p:txBody>
      </p:sp>
      <p:sp>
        <p:nvSpPr>
          <p:cNvPr id="162" name="Google Shape;162;p16"/>
          <p:cNvSpPr txBox="1">
            <a:spLocks noGrp="1"/>
          </p:cNvSpPr>
          <p:nvPr>
            <p:ph type="body" idx="1"/>
          </p:nvPr>
        </p:nvSpPr>
        <p:spPr>
          <a:xfrm>
            <a:off x="1253613" y="1778310"/>
            <a:ext cx="7287521" cy="26025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900" b="1" dirty="0">
                <a:latin typeface="Arial"/>
                <a:ea typeface="Arial"/>
                <a:cs typeface="Arial"/>
                <a:sym typeface="Arial"/>
              </a:rPr>
              <a:t>Одинадцять друзів Оушена</a:t>
            </a:r>
            <a:endParaRPr sz="1900" b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" name="Google Shape;1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2318456"/>
            <a:ext cx="7243635" cy="2602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1209010" y="73771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Arial"/>
                <a:ea typeface="Arial"/>
                <a:cs typeface="Arial"/>
                <a:sym typeface="Arial"/>
              </a:rPr>
              <a:t>МЕНЕДЖЕР ПРОДУКТУ</a:t>
            </a:r>
          </a:p>
        </p:txBody>
      </p:sp>
      <p:sp>
        <p:nvSpPr>
          <p:cNvPr id="169" name="Google Shape;169;p17"/>
          <p:cNvSpPr txBox="1">
            <a:spLocks noGrp="1"/>
          </p:cNvSpPr>
          <p:nvPr>
            <p:ph type="body" idx="1"/>
          </p:nvPr>
        </p:nvSpPr>
        <p:spPr>
          <a:xfrm>
            <a:off x="1209010" y="1602133"/>
            <a:ext cx="7531867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керування процесом розробки та впровадження продукту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забезпечення відповідн</a:t>
            </a:r>
            <a:r>
              <a:rPr lang="uk-UA" sz="2000" dirty="0">
                <a:latin typeface="Arial"/>
                <a:ea typeface="Arial"/>
                <a:cs typeface="Arial"/>
                <a:sym typeface="Arial"/>
              </a:rPr>
              <a:t>і</a:t>
            </a: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сть </a:t>
            </a:r>
            <a:r>
              <a:rPr lang="uk-UA" sz="2000" dirty="0">
                <a:latin typeface="Arial"/>
                <a:ea typeface="Arial"/>
                <a:cs typeface="Arial"/>
                <a:sym typeface="Arial"/>
              </a:rPr>
              <a:t>продукту </a:t>
            </a: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потребам замовника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постійний зв'язок з замовником </a:t>
            </a:r>
          </a:p>
          <a:p>
            <a:pPr lvl="1" indent="-355600">
              <a:buSzPts val="2000"/>
              <a:buFont typeface="Arial"/>
              <a:buChar char="●"/>
            </a:pP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збір вимог до продукту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-RU" sz="2000" dirty="0">
                <a:latin typeface="Arial"/>
                <a:ea typeface="Arial"/>
                <a:cs typeface="Arial"/>
                <a:sym typeface="Arial"/>
              </a:rPr>
              <a:t>с</a:t>
            </a: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півпраця з командою розробників</a:t>
            </a:r>
          </a:p>
          <a:p>
            <a:pPr lvl="1" indent="-355600">
              <a:buSzPts val="2000"/>
              <a:buFont typeface="Arial"/>
              <a:buChar char="●"/>
            </a:pP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розподіл завдань</a:t>
            </a:r>
          </a:p>
          <a:p>
            <a:pPr lvl="1" indent="-355600">
              <a:buSzPts val="2000"/>
              <a:buFont typeface="Arial"/>
              <a:buChar char="●"/>
            </a:pP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відповіді на питання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1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планування проекту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оновлення канбан-дошки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організація зборів команди</a:t>
            </a:r>
          </a:p>
          <a:p>
            <a:pPr lvl="1" indent="-355600">
              <a:lnSpc>
                <a:spcPct val="105000"/>
              </a:lnSpc>
              <a:buSzPts val="2000"/>
              <a:buFont typeface="Arial"/>
              <a:buChar char="●"/>
            </a:pP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розподіл людських ресурсів</a:t>
            </a:r>
          </a:p>
          <a:p>
            <a:pPr lvl="1" indent="-355600">
              <a:lnSpc>
                <a:spcPct val="105000"/>
              </a:lnSpc>
              <a:buSzPts val="2000"/>
              <a:buFont typeface="Arial"/>
              <a:buChar char="●"/>
            </a:pPr>
            <a:r>
              <a:rPr lang="ru-RU" sz="1800" dirty="0">
                <a:latin typeface="Arial"/>
                <a:ea typeface="Arial"/>
                <a:cs typeface="Arial"/>
                <a:sym typeface="Arial"/>
              </a:rPr>
              <a:t>е</a:t>
            </a:r>
            <a:r>
              <a:rPr lang="ru" sz="1800" dirty="0">
                <a:latin typeface="Arial"/>
                <a:ea typeface="Arial"/>
                <a:cs typeface="Arial"/>
                <a:sym typeface="Arial"/>
              </a:rPr>
              <a:t>фективна комунікація в команді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-RU" sz="2000" dirty="0">
                <a:latin typeface="Arial"/>
                <a:ea typeface="Arial"/>
                <a:cs typeface="Arial"/>
                <a:sym typeface="Arial"/>
              </a:rPr>
              <a:t>к</a:t>
            </a: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онтроль виконання проекту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000" dirty="0">
                <a:latin typeface="Arial"/>
                <a:ea typeface="Arial"/>
                <a:cs typeface="Arial"/>
                <a:sym typeface="Arial"/>
              </a:rPr>
              <a:t>ідентифікація потенційних ризиків в проекті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8"/>
          <p:cNvSpPr txBox="1">
            <a:spLocks noGrp="1"/>
          </p:cNvSpPr>
          <p:nvPr>
            <p:ph type="title"/>
          </p:nvPr>
        </p:nvSpPr>
        <p:spPr>
          <a:xfrm>
            <a:off x="1297500" y="91400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Arial"/>
                <a:ea typeface="Arial"/>
                <a:cs typeface="Arial"/>
                <a:sym typeface="Arial"/>
              </a:rPr>
              <a:t>МЕНЕДЖЕР ПРОГРАМИ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Arial"/>
                <a:ea typeface="Arial"/>
                <a:cs typeface="Arial"/>
                <a:sym typeface="Arial"/>
              </a:rPr>
              <a:t>РОЗРОБНИКИ</a:t>
            </a:r>
          </a:p>
        </p:txBody>
      </p:sp>
      <p:sp>
        <p:nvSpPr>
          <p:cNvPr id="181" name="Google Shape;181;p19"/>
          <p:cNvSpPr txBox="1">
            <a:spLocks noGrp="1"/>
          </p:cNvSpPr>
          <p:nvPr>
            <p:ph type="body" idx="1"/>
          </p:nvPr>
        </p:nvSpPr>
        <p:spPr>
          <a:xfrm>
            <a:off x="1235253" y="1695369"/>
            <a:ext cx="23011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</a:pPr>
            <a:r>
              <a:rPr lang="ru-RU" sz="1600" b="1" dirty="0" err="1">
                <a:latin typeface="Arial"/>
                <a:ea typeface="Arial"/>
                <a:cs typeface="Arial"/>
                <a:sym typeface="Arial"/>
              </a:rPr>
              <a:t>Чорний</a:t>
            </a:r>
            <a:r>
              <a:rPr lang="ru-RU" sz="1600" b="1" dirty="0">
                <a:latin typeface="Arial"/>
                <a:ea typeface="Arial"/>
                <a:cs typeface="Arial"/>
                <a:sym typeface="Arial"/>
              </a:rPr>
              <a:t> Р.Д.</a:t>
            </a:r>
          </a:p>
          <a:p>
            <a:pPr indent="-355600">
              <a:lnSpc>
                <a:spcPct val="9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" sz="1600" dirty="0">
                <a:latin typeface="Arial"/>
                <a:ea typeface="Arial"/>
                <a:cs typeface="Arial"/>
                <a:sym typeface="Arial"/>
              </a:rPr>
              <a:t>механіка ближнього бою (катани)</a:t>
            </a:r>
          </a:p>
          <a:p>
            <a:pPr indent="-355600">
              <a:lnSpc>
                <a:spcPct val="9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" sz="1600" dirty="0">
                <a:latin typeface="Arial"/>
                <a:ea typeface="Arial"/>
                <a:cs typeface="Arial"/>
                <a:sym typeface="Arial"/>
              </a:rPr>
              <a:t>ШІ ворога з катаною</a:t>
            </a:r>
          </a:p>
          <a:p>
            <a:pPr indent="-355600">
              <a:lnSpc>
                <a:spcPct val="9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" sz="1600" dirty="0">
                <a:latin typeface="Arial"/>
                <a:ea typeface="Arial"/>
                <a:cs typeface="Arial"/>
                <a:sym typeface="Arial"/>
              </a:rPr>
              <a:t>виправлення помилок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239A9B-FB70-95B5-7487-D2BE387A54F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511420" y="1695369"/>
            <a:ext cx="2459652" cy="2911200"/>
          </a:xfrm>
        </p:spPr>
        <p:txBody>
          <a:bodyPr>
            <a:normAutofit fontScale="62500" lnSpcReduction="20000"/>
          </a:bodyPr>
          <a:lstStyle/>
          <a:p>
            <a:pPr marL="101600" indent="0">
              <a:spcBef>
                <a:spcPts val="1200"/>
              </a:spcBef>
              <a:buSzPts val="2000"/>
              <a:buNone/>
            </a:pPr>
            <a:r>
              <a:rPr lang="ru-RU" sz="2600" b="1" dirty="0">
                <a:latin typeface="Arial"/>
                <a:cs typeface="Arial"/>
                <a:sym typeface="Arial"/>
              </a:rPr>
              <a:t>Януш О.С.</a:t>
            </a:r>
          </a:p>
          <a:p>
            <a:pPr marL="457200" lvl="0" indent="-355600">
              <a:lnSpc>
                <a:spcPct val="9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2000" dirty="0" err="1">
                <a:latin typeface="Arial"/>
                <a:cs typeface="Arial"/>
                <a:sym typeface="Arial"/>
              </a:rPr>
              <a:t>механіка</a:t>
            </a:r>
            <a:r>
              <a:rPr lang="ru-RU" sz="2000" dirty="0">
                <a:latin typeface="Arial"/>
                <a:cs typeface="Arial"/>
                <a:sym typeface="Arial"/>
              </a:rPr>
              <a:t> шутеру</a:t>
            </a:r>
          </a:p>
          <a:p>
            <a:pPr indent="-355600">
              <a:lnSpc>
                <a:spcPct val="9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2000" dirty="0">
                <a:latin typeface="Arial"/>
                <a:cs typeface="Arial"/>
                <a:sym typeface="Arial"/>
              </a:rPr>
              <a:t>ШІ </a:t>
            </a:r>
            <a:r>
              <a:rPr lang="ru-RU" sz="2000" dirty="0" err="1">
                <a:latin typeface="Arial"/>
                <a:cs typeface="Arial"/>
                <a:sym typeface="Arial"/>
              </a:rPr>
              <a:t>ворогів</a:t>
            </a:r>
            <a:r>
              <a:rPr lang="ru-RU" sz="2000" dirty="0">
                <a:latin typeface="Arial"/>
                <a:cs typeface="Arial"/>
                <a:sym typeface="Arial"/>
              </a:rPr>
              <a:t> з автоматом та РПГ</a:t>
            </a:r>
          </a:p>
          <a:p>
            <a:pPr indent="-355600">
              <a:lnSpc>
                <a:spcPct val="9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2000" dirty="0" err="1">
                <a:latin typeface="Arial"/>
                <a:cs typeface="Arial"/>
                <a:sym typeface="Arial"/>
              </a:rPr>
              <a:t>турелі</a:t>
            </a:r>
            <a:endParaRPr lang="ru-RU" sz="2000" dirty="0">
              <a:latin typeface="Arial"/>
              <a:cs typeface="Arial"/>
              <a:sym typeface="Arial"/>
            </a:endParaRPr>
          </a:p>
          <a:p>
            <a:pPr indent="-355600">
              <a:lnSpc>
                <a:spcPct val="9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2000" dirty="0">
                <a:latin typeface="Arial"/>
                <a:cs typeface="Arial"/>
                <a:sym typeface="Arial"/>
              </a:rPr>
              <a:t>кат-</a:t>
            </a:r>
            <a:r>
              <a:rPr lang="ru-RU" sz="2000" dirty="0" err="1">
                <a:latin typeface="Arial"/>
                <a:cs typeface="Arial"/>
                <a:sym typeface="Arial"/>
              </a:rPr>
              <a:t>сцени</a:t>
            </a:r>
            <a:r>
              <a:rPr lang="ru-RU" sz="2000" dirty="0">
                <a:latin typeface="Arial"/>
                <a:cs typeface="Arial"/>
                <a:sym typeface="Arial"/>
              </a:rPr>
              <a:t> прологу та </a:t>
            </a:r>
            <a:r>
              <a:rPr lang="ru-RU" sz="2000" dirty="0" err="1">
                <a:latin typeface="Arial"/>
                <a:cs typeface="Arial"/>
                <a:sym typeface="Arial"/>
              </a:rPr>
              <a:t>кінцівки</a:t>
            </a:r>
            <a:endParaRPr lang="ru-RU" sz="2000" dirty="0">
              <a:latin typeface="Arial"/>
              <a:cs typeface="Arial"/>
              <a:sym typeface="Arial"/>
            </a:endParaRPr>
          </a:p>
          <a:p>
            <a:pPr indent="-355600">
              <a:lnSpc>
                <a:spcPct val="9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2000" dirty="0">
                <a:latin typeface="Arial"/>
                <a:cs typeface="Arial"/>
                <a:sym typeface="Arial"/>
              </a:rPr>
              <a:t>головне меню </a:t>
            </a:r>
            <a:r>
              <a:rPr lang="ru-RU" sz="2000" dirty="0" err="1">
                <a:latin typeface="Arial"/>
                <a:cs typeface="Arial"/>
                <a:sym typeface="Arial"/>
              </a:rPr>
              <a:t>гри</a:t>
            </a:r>
            <a:endParaRPr lang="ru-RU" sz="2000" dirty="0">
              <a:latin typeface="Arial"/>
              <a:cs typeface="Arial"/>
              <a:sym typeface="Arial"/>
            </a:endParaRPr>
          </a:p>
          <a:p>
            <a:pPr indent="-355600">
              <a:lnSpc>
                <a:spcPct val="9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2000" dirty="0" err="1">
                <a:latin typeface="Arial"/>
                <a:cs typeface="Arial"/>
                <a:sym typeface="Arial"/>
              </a:rPr>
              <a:t>виправлення</a:t>
            </a:r>
            <a:r>
              <a:rPr lang="ru-RU" sz="2000" dirty="0">
                <a:latin typeface="Arial"/>
                <a:cs typeface="Arial"/>
                <a:sym typeface="Arial"/>
              </a:rPr>
              <a:t> </a:t>
            </a:r>
            <a:r>
              <a:rPr lang="ru-RU" sz="2000" dirty="0" err="1">
                <a:latin typeface="Arial"/>
                <a:cs typeface="Arial"/>
                <a:sym typeface="Arial"/>
              </a:rPr>
              <a:t>помилок</a:t>
            </a:r>
            <a:endParaRPr lang="ru-RU" sz="2000" dirty="0">
              <a:latin typeface="Arial"/>
              <a:cs typeface="Arial"/>
              <a:sym typeface="Arial"/>
            </a:endParaRPr>
          </a:p>
          <a:p>
            <a:endParaRPr lang="en-US" dirty="0"/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B60E8536-BC7A-0DD5-33F5-6891D5C434C7}"/>
              </a:ext>
            </a:extLst>
          </p:cNvPr>
          <p:cNvSpPr txBox="1">
            <a:spLocks/>
          </p:cNvSpPr>
          <p:nvPr/>
        </p:nvSpPr>
        <p:spPr>
          <a:xfrm>
            <a:off x="6130412" y="1695369"/>
            <a:ext cx="2256504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01600" lvl="0" indent="0">
              <a:lnSpc>
                <a:spcPct val="105000"/>
              </a:lnSpc>
              <a:spcBef>
                <a:spcPts val="1200"/>
              </a:spcBef>
              <a:buSzPts val="2000"/>
              <a:buNone/>
            </a:pPr>
            <a:r>
              <a:rPr lang="ru-RU" sz="1700" b="1" dirty="0">
                <a:latin typeface="Arial"/>
                <a:cs typeface="Arial"/>
                <a:sym typeface="Arial"/>
              </a:rPr>
              <a:t>Яценко В.С. </a:t>
            </a:r>
          </a:p>
          <a:p>
            <a:pPr marL="457200" lvl="0" indent="-355600">
              <a:lnSpc>
                <a:spcPct val="7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1600" dirty="0">
                <a:latin typeface="Arial"/>
                <a:cs typeface="Arial"/>
                <a:sym typeface="Arial"/>
              </a:rPr>
              <a:t>дизайн </a:t>
            </a:r>
            <a:r>
              <a:rPr lang="ru-RU" sz="1600" dirty="0" err="1">
                <a:latin typeface="Arial"/>
                <a:cs typeface="Arial"/>
                <a:sym typeface="Arial"/>
              </a:rPr>
              <a:t>рівнів</a:t>
            </a:r>
            <a:endParaRPr lang="ru-RU" sz="1600" dirty="0">
              <a:latin typeface="Arial"/>
              <a:cs typeface="Arial"/>
              <a:sym typeface="Arial"/>
            </a:endParaRPr>
          </a:p>
          <a:p>
            <a:pPr marL="457200" lvl="0" indent="-355600">
              <a:lnSpc>
                <a:spcPct val="7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1600" dirty="0" err="1">
                <a:latin typeface="Arial"/>
                <a:cs typeface="Arial"/>
                <a:sym typeface="Arial"/>
              </a:rPr>
              <a:t>перехід</a:t>
            </a:r>
            <a:r>
              <a:rPr lang="ru-RU" sz="1600" dirty="0">
                <a:latin typeface="Arial"/>
                <a:cs typeface="Arial"/>
                <a:sym typeface="Arial"/>
              </a:rPr>
              <a:t> </a:t>
            </a:r>
            <a:r>
              <a:rPr lang="ru-RU" sz="1600" dirty="0" err="1">
                <a:latin typeface="Arial"/>
                <a:cs typeface="Arial"/>
                <a:sym typeface="Arial"/>
              </a:rPr>
              <a:t>між</a:t>
            </a:r>
            <a:r>
              <a:rPr lang="ru-RU" sz="1600" dirty="0">
                <a:latin typeface="Arial"/>
                <a:cs typeface="Arial"/>
                <a:sym typeface="Arial"/>
              </a:rPr>
              <a:t> </a:t>
            </a:r>
            <a:r>
              <a:rPr lang="ru-RU" sz="1600" dirty="0" err="1">
                <a:latin typeface="Arial"/>
                <a:cs typeface="Arial"/>
                <a:sym typeface="Arial"/>
              </a:rPr>
              <a:t>рівнями</a:t>
            </a:r>
            <a:endParaRPr lang="ru-RU" sz="1600" dirty="0">
              <a:latin typeface="Arial"/>
              <a:cs typeface="Arial"/>
              <a:sym typeface="Arial"/>
            </a:endParaRPr>
          </a:p>
          <a:p>
            <a:pPr marL="457200" lvl="0" indent="-355600">
              <a:lnSpc>
                <a:spcPct val="7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1600" dirty="0" err="1">
                <a:latin typeface="Arial"/>
                <a:cs typeface="Arial"/>
                <a:sym typeface="Arial"/>
              </a:rPr>
              <a:t>об’єкти</a:t>
            </a:r>
            <a:r>
              <a:rPr lang="ru-RU" sz="1600" dirty="0">
                <a:latin typeface="Arial"/>
                <a:cs typeface="Arial"/>
                <a:sym typeface="Arial"/>
              </a:rPr>
              <a:t> на </a:t>
            </a:r>
            <a:r>
              <a:rPr lang="ru-RU" sz="1600" dirty="0" err="1">
                <a:latin typeface="Arial"/>
                <a:cs typeface="Arial"/>
                <a:sym typeface="Arial"/>
              </a:rPr>
              <a:t>рівнях</a:t>
            </a:r>
            <a:endParaRPr lang="ru-RU" sz="1600" dirty="0">
              <a:latin typeface="Arial"/>
              <a:cs typeface="Arial"/>
              <a:sym typeface="Arial"/>
            </a:endParaRPr>
          </a:p>
          <a:p>
            <a:pPr marL="457200" lvl="0" indent="-355600">
              <a:lnSpc>
                <a:spcPct val="7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1600" dirty="0">
                <a:latin typeface="Arial"/>
                <a:cs typeface="Arial"/>
                <a:sym typeface="Arial"/>
              </a:rPr>
              <a:t>кат-</a:t>
            </a:r>
            <a:r>
              <a:rPr lang="ru-RU" sz="1600" dirty="0" err="1">
                <a:latin typeface="Arial"/>
                <a:cs typeface="Arial"/>
                <a:sym typeface="Arial"/>
              </a:rPr>
              <a:t>сцени</a:t>
            </a:r>
            <a:r>
              <a:rPr lang="ru-RU" sz="1600" dirty="0">
                <a:latin typeface="Arial"/>
                <a:cs typeface="Arial"/>
                <a:sym typeface="Arial"/>
              </a:rPr>
              <a:t> карт </a:t>
            </a:r>
            <a:r>
              <a:rPr lang="ru-RU" sz="1600" dirty="0" err="1">
                <a:latin typeface="Arial"/>
                <a:cs typeface="Arial"/>
                <a:sym typeface="Arial"/>
              </a:rPr>
              <a:t>пам’яті</a:t>
            </a:r>
            <a:endParaRPr lang="ru-RU" sz="1600" dirty="0">
              <a:latin typeface="Arial"/>
              <a:cs typeface="Arial"/>
              <a:sym typeface="Arial"/>
            </a:endParaRPr>
          </a:p>
          <a:p>
            <a:pPr marL="457200" lvl="0" indent="-355600">
              <a:lnSpc>
                <a:spcPct val="7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1600" dirty="0">
                <a:latin typeface="Arial"/>
                <a:cs typeface="Arial"/>
                <a:sym typeface="Arial"/>
              </a:rPr>
              <a:t>меню паузи</a:t>
            </a:r>
          </a:p>
          <a:p>
            <a:pPr marL="457200" lvl="0" indent="-355600">
              <a:lnSpc>
                <a:spcPct val="75000"/>
              </a:lnSpc>
              <a:spcBef>
                <a:spcPts val="1200"/>
              </a:spcBef>
              <a:buSzPts val="2000"/>
              <a:buFont typeface="Arial"/>
              <a:buChar char="●"/>
            </a:pPr>
            <a:r>
              <a:rPr lang="ru-RU" sz="1600" dirty="0" err="1">
                <a:latin typeface="Arial"/>
                <a:cs typeface="Arial"/>
                <a:sym typeface="Arial"/>
              </a:rPr>
              <a:t>виправлення</a:t>
            </a:r>
            <a:r>
              <a:rPr lang="ru-RU" sz="1600" dirty="0">
                <a:latin typeface="Arial"/>
                <a:cs typeface="Arial"/>
                <a:sym typeface="Arial"/>
              </a:rPr>
              <a:t> </a:t>
            </a:r>
            <a:r>
              <a:rPr lang="ru-RU" sz="1600" dirty="0" err="1">
                <a:latin typeface="Arial"/>
                <a:cs typeface="Arial"/>
                <a:sym typeface="Arial"/>
              </a:rPr>
              <a:t>помилок</a:t>
            </a:r>
            <a:endParaRPr lang="ru-RU" sz="1600" dirty="0">
              <a:latin typeface="Arial"/>
              <a:cs typeface="Arial"/>
              <a:sym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F792B0-6621-F1D3-E04F-95165CB03695}"/>
              </a:ext>
            </a:extLst>
          </p:cNvPr>
          <p:cNvSpPr txBox="1"/>
          <p:nvPr/>
        </p:nvSpPr>
        <p:spPr>
          <a:xfrm>
            <a:off x="1297500" y="1444763"/>
            <a:ext cx="5700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chemeClr val="lt1"/>
                </a:solidFill>
                <a:sym typeface="Lato"/>
              </a:rPr>
              <a:t>Над </a:t>
            </a:r>
            <a:r>
              <a:rPr lang="ru-RU" sz="1800" dirty="0" err="1">
                <a:solidFill>
                  <a:schemeClr val="lt1"/>
                </a:solidFill>
                <a:sym typeface="Lato"/>
              </a:rPr>
              <a:t>грою</a:t>
            </a:r>
            <a:r>
              <a:rPr lang="ru-RU" sz="1800" dirty="0">
                <a:solidFill>
                  <a:schemeClr val="lt1"/>
                </a:solidFill>
                <a:sym typeface="Lato"/>
              </a:rPr>
              <a:t> </a:t>
            </a:r>
            <a:r>
              <a:rPr lang="ru-RU" sz="1800" dirty="0" err="1">
                <a:solidFill>
                  <a:schemeClr val="lt1"/>
                </a:solidFill>
                <a:sym typeface="Lato"/>
              </a:rPr>
              <a:t>працювали</a:t>
            </a:r>
            <a:r>
              <a:rPr lang="ru-RU" sz="1800" dirty="0">
                <a:solidFill>
                  <a:schemeClr val="lt1"/>
                </a:solidFill>
                <a:sym typeface="Lato"/>
              </a:rPr>
              <a:t>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>
            <a:spLocks noGrp="1"/>
          </p:cNvSpPr>
          <p:nvPr>
            <p:ph type="title"/>
          </p:nvPr>
        </p:nvSpPr>
        <p:spPr>
          <a:xfrm>
            <a:off x="1187337" y="77019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 dirty="0">
                <a:latin typeface="Arial"/>
                <a:ea typeface="Arial"/>
                <a:cs typeface="Arial"/>
                <a:sym typeface="Arial"/>
              </a:rPr>
              <a:t>ТЕСТУВАЛЬНИКИ</a:t>
            </a:r>
          </a:p>
        </p:txBody>
      </p:sp>
      <p:sp>
        <p:nvSpPr>
          <p:cNvPr id="187" name="Google Shape;187;p20"/>
          <p:cNvSpPr txBox="1">
            <a:spLocks noGrp="1"/>
          </p:cNvSpPr>
          <p:nvPr>
            <p:ph type="body" idx="1"/>
          </p:nvPr>
        </p:nvSpPr>
        <p:spPr>
          <a:xfrm>
            <a:off x="1145999" y="1524000"/>
            <a:ext cx="7673535" cy="3459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8763" lvl="0" indent="0">
              <a:lnSpc>
                <a:spcPct val="170000"/>
              </a:lnSpc>
              <a:buSzPts val="2000"/>
              <a:buNone/>
            </a:pPr>
            <a:r>
              <a:rPr lang="ru" sz="1600" dirty="0">
                <a:latin typeface="Arial"/>
                <a:cs typeface="Arial"/>
                <a:sym typeface="Arial"/>
              </a:rPr>
              <a:t>Навантажувальне, Надійність, Безпекове тестування:</a:t>
            </a:r>
          </a:p>
          <a:p>
            <a:pPr marL="958850" lvl="0" indent="-355600">
              <a:lnSpc>
                <a:spcPct val="170000"/>
              </a:lnSpc>
              <a:buSzPts val="2000"/>
              <a:buFont typeface="Arial"/>
              <a:buChar char="●"/>
            </a:pPr>
            <a:r>
              <a:rPr lang="ru-RU" sz="1600" dirty="0" err="1">
                <a:latin typeface="Arial"/>
                <a:cs typeface="Arial"/>
                <a:sym typeface="Arial"/>
              </a:rPr>
              <a:t>визначення</a:t>
            </a:r>
            <a:r>
              <a:rPr lang="ru-RU" sz="1600" dirty="0">
                <a:latin typeface="Arial"/>
                <a:cs typeface="Arial"/>
                <a:sym typeface="Arial"/>
              </a:rPr>
              <a:t> </a:t>
            </a:r>
            <a:r>
              <a:rPr lang="ru-RU" sz="1600" dirty="0" err="1">
                <a:latin typeface="Arial"/>
                <a:cs typeface="Arial"/>
                <a:sym typeface="Arial"/>
              </a:rPr>
              <a:t>стійкості</a:t>
            </a:r>
            <a:r>
              <a:rPr lang="ru-RU" sz="1600" dirty="0">
                <a:latin typeface="Arial"/>
                <a:cs typeface="Arial"/>
                <a:sym typeface="Arial"/>
              </a:rPr>
              <a:t>, </a:t>
            </a:r>
            <a:r>
              <a:rPr lang="ru-RU" sz="1600" dirty="0" err="1">
                <a:latin typeface="Arial"/>
                <a:cs typeface="Arial"/>
                <a:sym typeface="Arial"/>
              </a:rPr>
              <a:t>надійності</a:t>
            </a:r>
            <a:r>
              <a:rPr lang="ru-RU" sz="1600" dirty="0">
                <a:latin typeface="Arial"/>
                <a:cs typeface="Arial"/>
                <a:sym typeface="Arial"/>
              </a:rPr>
              <a:t> та </a:t>
            </a:r>
            <a:r>
              <a:rPr lang="ru-RU" sz="1600" dirty="0" err="1">
                <a:latin typeface="Arial"/>
                <a:cs typeface="Arial"/>
                <a:sym typeface="Arial"/>
              </a:rPr>
              <a:t>безпеки</a:t>
            </a:r>
            <a:r>
              <a:rPr lang="ru-RU" sz="1600" dirty="0">
                <a:latin typeface="Arial"/>
                <a:cs typeface="Arial"/>
                <a:sym typeface="Arial"/>
              </a:rPr>
              <a:t> </a:t>
            </a:r>
            <a:r>
              <a:rPr lang="ru-RU" sz="1600" dirty="0" err="1">
                <a:latin typeface="Arial"/>
                <a:cs typeface="Arial"/>
                <a:sym typeface="Arial"/>
              </a:rPr>
              <a:t>системи</a:t>
            </a:r>
            <a:endParaRPr lang="ru-RU" sz="1600" dirty="0">
              <a:latin typeface="Arial"/>
              <a:cs typeface="Arial"/>
              <a:sym typeface="Arial"/>
            </a:endParaRPr>
          </a:p>
          <a:p>
            <a:pPr marL="258763" indent="0">
              <a:lnSpc>
                <a:spcPct val="170000"/>
              </a:lnSpc>
              <a:buSzPts val="2000"/>
              <a:buNone/>
            </a:pPr>
            <a:r>
              <a:rPr lang="ru" sz="1600" dirty="0">
                <a:latin typeface="Arial"/>
                <a:cs typeface="Arial"/>
                <a:sym typeface="Arial"/>
              </a:rPr>
              <a:t>Тестування продуктивності, Сумісності, UI/UX:</a:t>
            </a:r>
          </a:p>
          <a:p>
            <a:pPr marL="958850" indent="-355600">
              <a:lnSpc>
                <a:spcPct val="170000"/>
              </a:lnSpc>
              <a:buSzPts val="2000"/>
              <a:buFont typeface="Arial"/>
              <a:buChar char="●"/>
            </a:pPr>
            <a:r>
              <a:rPr lang="ru" sz="1600" dirty="0">
                <a:latin typeface="Arial"/>
                <a:cs typeface="Arial"/>
                <a:sym typeface="Arial"/>
              </a:rPr>
              <a:t>оцінка продуктивності системи</a:t>
            </a:r>
          </a:p>
          <a:p>
            <a:pPr marL="958850" indent="-355600">
              <a:lnSpc>
                <a:spcPct val="170000"/>
              </a:lnSpc>
              <a:buSzPts val="2000"/>
              <a:buFont typeface="Arial"/>
              <a:buChar char="●"/>
            </a:pPr>
            <a:r>
              <a:rPr lang="ru" sz="1600" dirty="0">
                <a:latin typeface="Arial"/>
                <a:cs typeface="Arial"/>
                <a:sym typeface="Arial"/>
              </a:rPr>
              <a:t>сумісності з різними пристроями та ОС</a:t>
            </a:r>
          </a:p>
          <a:p>
            <a:pPr marL="958850" indent="-355600">
              <a:lnSpc>
                <a:spcPct val="170000"/>
              </a:lnSpc>
              <a:buSzPts val="2000"/>
              <a:buFont typeface="Arial"/>
              <a:buChar char="●"/>
            </a:pPr>
            <a:r>
              <a:rPr lang="ru" sz="1600" dirty="0">
                <a:latin typeface="Arial"/>
                <a:cs typeface="Arial"/>
                <a:sym typeface="Arial"/>
              </a:rPr>
              <a:t>перевірка інтерфейсу користувача та користувальницького досвіду</a:t>
            </a:r>
          </a:p>
          <a:p>
            <a:pPr marL="258763" indent="0">
              <a:lnSpc>
                <a:spcPct val="170000"/>
              </a:lnSpc>
              <a:buSzPts val="2000"/>
              <a:buNone/>
            </a:pPr>
            <a:endParaRPr lang="ru" sz="500" dirty="0">
              <a:latin typeface="Arial"/>
              <a:cs typeface="Arial"/>
              <a:sym typeface="Arial"/>
            </a:endParaRPr>
          </a:p>
          <a:p>
            <a:pPr marL="715963" lvl="1" indent="0">
              <a:lnSpc>
                <a:spcPct val="170000"/>
              </a:lnSpc>
              <a:buSzPts val="2000"/>
              <a:buNone/>
            </a:pPr>
            <a:r>
              <a:rPr lang="ru-RU" sz="1600" b="1" dirty="0">
                <a:latin typeface="Arial"/>
                <a:cs typeface="Arial"/>
                <a:sym typeface="Arial"/>
              </a:rPr>
              <a:t>ТЕСТУВАННЯ МАЄ КРИТИЧНЕ ЗНАЧЕННЯ </a:t>
            </a:r>
            <a:br>
              <a:rPr lang="ru-RU" sz="1600" b="1" dirty="0">
                <a:latin typeface="Arial"/>
                <a:cs typeface="Arial"/>
                <a:sym typeface="Arial"/>
              </a:rPr>
            </a:br>
            <a:r>
              <a:rPr lang="ru-RU" sz="1600" b="1" dirty="0">
                <a:latin typeface="Arial"/>
                <a:cs typeface="Arial"/>
                <a:sym typeface="Arial"/>
              </a:rPr>
              <a:t>ДЛЯ ЗАБЕЗПЕЧЕННЯ ЯКОСТІ ПРОДУКТУ!</a:t>
            </a:r>
          </a:p>
          <a:p>
            <a:pPr marL="0" lvl="0" indent="0" algn="l" rtl="0">
              <a:lnSpc>
                <a:spcPct val="17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latin typeface="Arial"/>
                <a:ea typeface="Arial"/>
                <a:cs typeface="Arial"/>
                <a:sym typeface="Arial"/>
              </a:rPr>
              <a:t>UX-</a:t>
            </a:r>
            <a:r>
              <a:rPr lang="ru-RU" sz="3000" b="1" dirty="0">
                <a:latin typeface="Arial"/>
                <a:ea typeface="Arial"/>
                <a:cs typeface="Arial"/>
                <a:sym typeface="Arial"/>
              </a:rPr>
              <a:t>СПЕЦІАЛІСТИ</a:t>
            </a:r>
          </a:p>
        </p:txBody>
      </p:sp>
      <p:sp>
        <p:nvSpPr>
          <p:cNvPr id="193" name="Google Shape;193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ru" sz="1700" dirty="0">
                <a:latin typeface="Arial"/>
                <a:ea typeface="Arial"/>
                <a:cs typeface="Arial"/>
                <a:sym typeface="Arial"/>
              </a:rPr>
              <a:t>вивчення потреб користувачів</a:t>
            </a:r>
          </a:p>
          <a:p>
            <a:pPr indent="-336550">
              <a:buSzPts val="1700"/>
              <a:buFont typeface="Arial"/>
              <a:buChar char="●"/>
            </a:pPr>
            <a:r>
              <a:rPr lang="ru-RU" sz="1800" dirty="0" err="1">
                <a:latin typeface="Arial"/>
                <a:ea typeface="Arial"/>
                <a:cs typeface="Arial"/>
                <a:sym typeface="Arial"/>
              </a:rPr>
              <a:t>розподіл</a:t>
            </a:r>
            <a:r>
              <a:rPr lang="ru-RU" sz="1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dirty="0" err="1">
                <a:latin typeface="Arial"/>
                <a:ea typeface="Arial"/>
                <a:cs typeface="Arial"/>
                <a:sym typeface="Arial"/>
              </a:rPr>
              <a:t>обов’язків</a:t>
            </a:r>
            <a:r>
              <a:rPr lang="ru-RU" sz="18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800" dirty="0" err="1">
                <a:latin typeface="Arial"/>
                <a:ea typeface="Arial"/>
                <a:cs typeface="Arial"/>
                <a:sym typeface="Arial"/>
              </a:rPr>
              <a:t>між</a:t>
            </a:r>
            <a:r>
              <a:rPr lang="ru-RU" sz="1800" dirty="0">
                <a:latin typeface="Arial"/>
                <a:ea typeface="Arial"/>
                <a:cs typeface="Arial"/>
                <a:sym typeface="Arial"/>
              </a:rPr>
              <a:t> членами кластеру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Arial"/>
              <a:buChar char="●"/>
            </a:pPr>
            <a:r>
              <a:rPr lang="ru" sz="1700" dirty="0">
                <a:latin typeface="Arial"/>
                <a:ea typeface="Arial"/>
                <a:cs typeface="Arial"/>
                <a:sym typeface="Arial"/>
              </a:rPr>
              <a:t>створення інтерфейсу, об’єктів та інших графічних елементів</a:t>
            </a:r>
            <a:endParaRPr sz="17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AFA48A-CE3E-F57B-B94A-BEB67613C138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5006963" y="1567550"/>
            <a:ext cx="3403200" cy="3402656"/>
          </a:xfrm>
        </p:spPr>
        <p:txBody>
          <a:bodyPr>
            <a:normAutofit/>
          </a:bodyPr>
          <a:lstStyle/>
          <a:p>
            <a:pPr marL="577850" lvl="1" indent="0">
              <a:buSzPts val="1700"/>
              <a:buNone/>
            </a:pPr>
            <a:r>
              <a:rPr lang="ru-RU" sz="1200" b="1" dirty="0" err="1">
                <a:latin typeface="Arial"/>
                <a:ea typeface="Arial"/>
                <a:cs typeface="Arial"/>
                <a:sym typeface="Arial"/>
              </a:rPr>
              <a:t>Марія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749300" lvl="1" indent="-171450">
              <a:buSzPts val="1700"/>
            </a:pP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шрифт для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гри</a:t>
            </a:r>
            <a:endParaRPr lang="ru-RU" sz="1200" dirty="0">
              <a:latin typeface="Arial"/>
              <a:ea typeface="Arial"/>
              <a:cs typeface="Arial"/>
              <a:sym typeface="Arial"/>
            </a:endParaRPr>
          </a:p>
          <a:p>
            <a:pPr marL="749300" lvl="1" indent="-171450">
              <a:buSzPts val="1700"/>
            </a:pP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катана,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деякі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об’єкти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для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локації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, фон для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гри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749300" lvl="1" indent="-171450">
              <a:buSzPts val="1700"/>
            </a:pP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анімації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атаки для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всіх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ворогів</a:t>
            </a:r>
            <a:endParaRPr lang="ru-RU" sz="1200" dirty="0">
              <a:latin typeface="Arial"/>
              <a:ea typeface="Arial"/>
              <a:cs typeface="Arial"/>
              <a:sym typeface="Arial"/>
            </a:endParaRPr>
          </a:p>
          <a:p>
            <a:pPr marL="577850" lvl="1" indent="0">
              <a:buSzPts val="1700"/>
              <a:buNone/>
            </a:pPr>
            <a:r>
              <a:rPr lang="ru-RU" sz="1200" b="1" dirty="0">
                <a:latin typeface="Arial"/>
                <a:ea typeface="Arial"/>
                <a:cs typeface="Arial"/>
                <a:sym typeface="Arial"/>
              </a:rPr>
              <a:t>Денис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749300" lvl="1" indent="-171450">
              <a:buSzPts val="1700"/>
            </a:pP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Анімація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атаки для головного героя (автомат і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рпг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) </a:t>
            </a:r>
          </a:p>
          <a:p>
            <a:pPr marL="749300" lvl="1" indent="-171450">
              <a:buSzPts val="1700"/>
            </a:pP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кнопки для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гри</a:t>
            </a:r>
            <a:endParaRPr lang="ru-RU" sz="1200" dirty="0">
              <a:latin typeface="Arial"/>
              <a:ea typeface="Arial"/>
              <a:cs typeface="Arial"/>
              <a:sym typeface="Arial"/>
            </a:endParaRPr>
          </a:p>
          <a:p>
            <a:pPr marL="577850" lvl="1" indent="0">
              <a:buSzPts val="1700"/>
              <a:buNone/>
            </a:pPr>
            <a:r>
              <a:rPr lang="ru-RU" sz="1200" b="1" dirty="0">
                <a:latin typeface="Arial"/>
                <a:ea typeface="Arial"/>
                <a:cs typeface="Arial"/>
                <a:sym typeface="Arial"/>
              </a:rPr>
              <a:t>Артем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749300" lvl="1" indent="-171450">
              <a:buSzPts val="1700"/>
            </a:pP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анімація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атаки для головного героя (катана)</a:t>
            </a:r>
          </a:p>
          <a:p>
            <a:pPr marL="749300" lvl="1" indent="-171450">
              <a:buSzPts val="1700"/>
            </a:pP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деякі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об’єкти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для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локації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, </a:t>
            </a:r>
          </a:p>
          <a:p>
            <a:pPr marL="749300" lvl="1" indent="-171450">
              <a:buSzPts val="1700"/>
            </a:pP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карта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пам’яті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гри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ru-RU" sz="1200" dirty="0" err="1">
                <a:latin typeface="Arial"/>
                <a:ea typeface="Arial"/>
                <a:cs typeface="Arial"/>
                <a:sym typeface="Arial"/>
              </a:rPr>
              <a:t>нагорода</a:t>
            </a: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) </a:t>
            </a:r>
          </a:p>
          <a:p>
            <a:pPr marL="749300" lvl="1" indent="-171450">
              <a:buSzPts val="1700"/>
            </a:pPr>
            <a:r>
              <a:rPr lang="ru-RU" sz="1200" dirty="0">
                <a:latin typeface="Arial"/>
                <a:ea typeface="Arial"/>
                <a:cs typeface="Arial"/>
                <a:sym typeface="Arial"/>
              </a:rPr>
              <a:t>фон для головного меню.</a:t>
            </a:r>
          </a:p>
          <a:p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353</Words>
  <Application>Microsoft Office PowerPoint</Application>
  <PresentationFormat>On-screen Show (16:9)</PresentationFormat>
  <Paragraphs>85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Lato</vt:lpstr>
      <vt:lpstr>Montserrat</vt:lpstr>
      <vt:lpstr>Times New Roman</vt:lpstr>
      <vt:lpstr>Focus</vt:lpstr>
      <vt:lpstr>ЦИФРОВА АГОНІЯ</vt:lpstr>
      <vt:lpstr>ПРО ПРОЕКТ</vt:lpstr>
      <vt:lpstr>PowerPoint Presentation</vt:lpstr>
      <vt:lpstr>ХТО МИ?</vt:lpstr>
      <vt:lpstr>МЕНЕДЖЕР ПРОДУКТУ</vt:lpstr>
      <vt:lpstr>МЕНЕДЖЕР ПРОГРАМИ</vt:lpstr>
      <vt:lpstr>РОЗРОБНИКИ</vt:lpstr>
      <vt:lpstr>ТЕСТУВАЛЬНИКИ</vt:lpstr>
      <vt:lpstr>UX-СПЕЦІАЛІСТИ</vt:lpstr>
      <vt:lpstr>СПЕЦІАЛІСТИ З РОЗГОРТАННЯ</vt:lpstr>
      <vt:lpstr>Є ПИТАННЯ?</vt:lpstr>
      <vt:lpstr>ДЯКУЄМО  ЗА УВАГУ!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ЦИФРОВА АГОНІЯ</dc:title>
  <cp:lastModifiedBy>Alexander Babich</cp:lastModifiedBy>
  <cp:revision>9</cp:revision>
  <dcterms:modified xsi:type="dcterms:W3CDTF">2024-03-31T09:43:05Z</dcterms:modified>
</cp:coreProperties>
</file>